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6B6393-BD22-4E38-BC1C-4CBEE2D30C4B}" type="datetimeFigureOut">
              <a:rPr kumimoji="1" lang="ja-JP" altLang="en-US" smtClean="0"/>
              <a:t>2025/10/1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08E2E8-D76A-4AC1-8789-123D877524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2323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08EF71-C51B-4ED6-9324-FA191A6884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5D505E89-99D2-4C16-8326-69F3E8BF8C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EAC265-D8C1-4624-ACCB-0A392AED9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2025/2/4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B349DCF-4929-44F4-BDDF-3961C023E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Integrated Exercise for Software II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7839FD-3609-4F01-913D-EB80E10AF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8975-12A7-4C84-BF77-7F7E3A4DD3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1111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67FE6C-1879-4D3D-BFBE-4D43BD0CD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EEBE687-8B9E-4741-9A10-CB250ACB41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A44580-F975-432A-BCF5-F0049B70B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2025/2/4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16DFBB3-2701-4BD1-BF51-6ECD33238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Integrated Exercise for Software II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3BBB52-E143-4934-BA0F-55761379C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8975-12A7-4C84-BF77-7F7E3A4DD3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9580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832A960-55A7-4F67-BC7D-C290588EF9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8FA2F5D-43B7-4861-A97C-FA5D18CF18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972CFF8-CE4B-49C8-A5A8-9B7EFA30E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2025/2/4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F45F802-86EC-4964-BF97-F64ABD689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Integrated Exercise for Software II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75889B-5D66-40E0-87F0-3CA68E473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8975-12A7-4C84-BF77-7F7E3A4DD3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008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68B4EA-9AE0-4B8C-84AF-45476F179E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F2ACD90-F1FD-4F6A-9A88-5A72C8EE4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C2A845-AD1B-4933-847B-ADC54C549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2025/2/4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3C465D-4840-4FEF-8268-082A1680D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Integrated Exercise for Software II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C5BD4F-55C7-45EE-A0CC-F085FC325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8975-12A7-4C84-BF77-7F7E3A4DD3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8030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10D590-7E22-4132-96AE-19AD6FEED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0B206E-A043-4BD3-86BD-18C8A42588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2C0E62-6E6F-4AA6-B597-B49E18BED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2025/2/4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55F30AE-21F4-4D39-AF8C-9C13AFE18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Integrated Exercise for Software II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5CB57E-9DF2-420A-8FAD-AE9382B09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8975-12A7-4C84-BF77-7F7E3A4DD3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3830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76DCE9-D553-4510-A702-0142CA569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9B1D76-DE5F-4514-B5AA-E8B772F696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B53A79C-CE69-4B7F-A36D-B1A97D4D66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92F645A-D0CC-440E-BA8A-5CA6EFDA7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2025/2/4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F614F2B-46D7-443A-9A9B-5EA85FE20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Integrated Exercise for Software II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46423DD-52AD-43EF-BC5C-DA43F2736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8975-12A7-4C84-BF77-7F7E3A4DD3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0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CFFB83-F290-4FFD-9047-E110A2795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D8579D7-2203-4E0D-B2AB-2C501CEF2A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5729B47-C647-4EFF-8E86-E3F310944A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FC83F0E-2E5B-4C6E-B063-14765043AE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AC07323-22E9-48C8-89FA-B0220F8A7F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23F1844-7E61-42F3-A30B-E014246FB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2025/2/4</a:t>
            </a:r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DF0B302-94D0-47E6-B668-0DD11F347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Integrated Exercise for Software II</a:t>
            </a:r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7236209-1BFB-49F6-9320-F772F61D6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8975-12A7-4C84-BF77-7F7E3A4DD3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1270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11C160C-239D-41CB-9E79-D3F54F73E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CD872D-B79D-4021-A4BD-1A181E84C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2025/2/4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F7DBF41-432E-440D-A959-C241C23C6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Integrated Exercise for Software II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E6D379A-2010-433A-B29E-B9F0075F1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8975-12A7-4C84-BF77-7F7E3A4DD3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343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5AB0C4C-99A8-4BC3-8684-D0E22F790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2025/2/4</a:t>
            </a:r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26E4F29-884D-4DB4-AA58-519752A0A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Integrated Exercise for Software II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A746657-0D28-4987-8D68-D4D0BE1FD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8975-12A7-4C84-BF77-7F7E3A4DD3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4031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C06365-A09E-403D-B0C4-91379E5A6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5056B62-D489-4A37-A5E2-D37EB072E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B1A9F8-D88D-45ED-BA07-A9949DFEF6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7EF9B7D-053C-460F-B047-348F94969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2025/2/4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71A857-17D4-40AB-B56F-7EFB6B499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Integrated Exercise for Software II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7AAF149-F01B-45BE-B184-41B2320CA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8975-12A7-4C84-BF77-7F7E3A4DD3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8164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5B3E44-A7E2-4EDF-A726-64527DAD3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6F50778-5D98-41E7-AE8F-43A6C0F8AA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A310E59-B72D-49D4-9BCB-D5F7382E1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1B23A5A-3588-4563-8A00-4DFB262F9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2025/2/4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AD26605-AC41-4007-A565-DA343D354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Integrated Exercise for Software II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A5F4B54-B642-4B68-9E1D-FD8F1884E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8975-12A7-4C84-BF77-7F7E3A4DD3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333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E391902-6559-4CAD-8F98-1DAC7B632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7AE2A4-7730-462E-A19E-F585E82E0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5A4233-1492-423C-B75B-1B3C847B33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2025/2/4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BA17FF-0EE7-4433-BF6D-A718416386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Integrated Exercise for Software II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44F8D05-E2B9-422E-BE1F-8C702C4D7B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C8975-12A7-4C84-BF77-7F7E3A4DD3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1375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EF2D35-77A5-482C-BCEE-C0EDA3BF15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Name of system</a:t>
            </a:r>
            <a:endParaRPr kumimoji="1" lang="ja-JP" altLang="en-US" dirty="0"/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C7764216-B757-4220-AC80-83F83FD59FE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kumimoji="1" lang="ja-JP" altLang="en-US" dirty="0"/>
              <a:t> </a:t>
            </a:r>
            <a:r>
              <a:rPr lang="en-US" altLang="ja-JP" dirty="0"/>
              <a:t>Integrated Exercise for Software II</a:t>
            </a:r>
            <a:endParaRPr kumimoji="1" lang="en-US" altLang="ja-JP" dirty="0"/>
          </a:p>
          <a:p>
            <a:r>
              <a:rPr lang="en-US" altLang="ja-JP" dirty="0"/>
              <a:t>Team </a:t>
            </a:r>
            <a:r>
              <a:rPr lang="en-US" altLang="ja-JP" dirty="0" err="1"/>
              <a:t>xxxxxxx</a:t>
            </a:r>
            <a:endParaRPr lang="en-US" altLang="ja-JP" dirty="0"/>
          </a:p>
          <a:p>
            <a:r>
              <a:rPr kumimoji="1" lang="en-US" altLang="ja-JP" dirty="0"/>
              <a:t>member1 Student ID, name</a:t>
            </a:r>
          </a:p>
          <a:p>
            <a:r>
              <a:rPr lang="en-US" altLang="ja-JP" dirty="0"/>
              <a:t> member2 Student ID, name</a:t>
            </a:r>
          </a:p>
          <a:p>
            <a:r>
              <a:rPr kumimoji="1" lang="en-US" altLang="ja-JP" dirty="0"/>
              <a:t>member3</a:t>
            </a:r>
            <a:r>
              <a:rPr lang="en-US" altLang="ja-JP" dirty="0"/>
              <a:t> Student ID, name</a:t>
            </a:r>
            <a:endParaRPr kumimoji="1" lang="ja-JP" altLang="en-US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CF6E55-6C3B-4496-A747-D99E79908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2025/2/4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F6964E-9CA4-42EA-BD02-842EB1D65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Integrated Exercise for Software II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5B8E86-0217-4209-9020-9A748A64A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8975-12A7-4C84-BF77-7F7E3A4DD35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8857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3AF6F0-BB88-4A91-99E1-9CCFEBA57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Contents </a:t>
            </a:r>
            <a:r>
              <a:rPr kumimoji="1" lang="ja-JP" altLang="en-US" dirty="0"/>
              <a:t>内容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0AEE7B-164E-4464-83AB-65FBF938B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The Product </a:t>
            </a:r>
            <a:r>
              <a:rPr kumimoji="1" lang="ja-JP" altLang="en-US" dirty="0"/>
              <a:t>成果物について</a:t>
            </a:r>
            <a:endParaRPr lang="en-US" altLang="ja-JP" dirty="0"/>
          </a:p>
          <a:p>
            <a:pPr lvl="1"/>
            <a:r>
              <a:rPr lang="en-US" altLang="ja-JP" dirty="0"/>
              <a:t>(4 min)</a:t>
            </a:r>
          </a:p>
          <a:p>
            <a:pPr lvl="1"/>
            <a:endParaRPr kumimoji="1" lang="en-US" altLang="ja-JP" dirty="0"/>
          </a:p>
          <a:p>
            <a:r>
              <a:rPr lang="en-US" altLang="ja-JP" dirty="0"/>
              <a:t>The Process </a:t>
            </a:r>
            <a:r>
              <a:rPr kumimoji="1" lang="ja-JP" altLang="en-US" dirty="0"/>
              <a:t>開発の過程・手順</a:t>
            </a:r>
            <a:endParaRPr kumimoji="1" lang="en-US" altLang="ja-JP" dirty="0"/>
          </a:p>
          <a:p>
            <a:pPr lvl="1"/>
            <a:r>
              <a:rPr lang="en-US" altLang="ja-JP" dirty="0"/>
              <a:t>(4 min)</a:t>
            </a:r>
          </a:p>
          <a:p>
            <a:pPr lvl="1"/>
            <a:endParaRPr kumimoji="1" lang="en-US" altLang="ja-JP" dirty="0"/>
          </a:p>
          <a:p>
            <a:r>
              <a:rPr lang="en-US" altLang="ja-JP" dirty="0"/>
              <a:t>Learnings from the Activity </a:t>
            </a:r>
            <a:r>
              <a:rPr kumimoji="1" lang="ja-JP" altLang="en-US" dirty="0"/>
              <a:t>わたしたちの学び</a:t>
            </a:r>
            <a:endParaRPr lang="en-US" altLang="ja-JP" dirty="0"/>
          </a:p>
          <a:p>
            <a:pPr lvl="1"/>
            <a:r>
              <a:rPr lang="en-US" altLang="ja-JP" dirty="0"/>
              <a:t>(4 min)</a:t>
            </a:r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A2922B-2858-4C50-BF20-B2F1314B2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Integrated Exercise for Software II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A45054-E18E-43BA-A7F7-3387DB463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8975-12A7-4C84-BF77-7F7E3A4DD352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98746C5-174A-4170-BE04-F679E3326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2025/2/4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1066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55A3F7-8B27-404B-AF98-3DFCB62C6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What is the Product </a:t>
            </a:r>
            <a:r>
              <a:rPr kumimoji="1" lang="ja-JP" altLang="en-US" dirty="0"/>
              <a:t>成果物について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76BD732-AD48-4DCC-8DE6-B994D3119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What is the problem or requirements that you solved</a:t>
            </a:r>
            <a:br>
              <a:rPr lang="en-US" altLang="ja-JP" dirty="0"/>
            </a:br>
            <a:r>
              <a:rPr lang="ja-JP" altLang="en-US" dirty="0"/>
              <a:t>取り組んだ課題・要求はなんであった</a:t>
            </a:r>
            <a:br>
              <a:rPr lang="en-US" altLang="ja-JP" dirty="0"/>
            </a:br>
            <a:endParaRPr lang="en-US" altLang="ja-JP" dirty="0"/>
          </a:p>
          <a:p>
            <a:r>
              <a:rPr lang="en-US" altLang="ja-JP" dirty="0"/>
              <a:t>What can the user do with your final product</a:t>
            </a:r>
            <a:br>
              <a:rPr lang="en-US" altLang="ja-JP" dirty="0"/>
            </a:br>
            <a:r>
              <a:rPr lang="ja-JP" altLang="en-US" dirty="0"/>
              <a:t>最終成果物でユーザができること</a:t>
            </a:r>
            <a:endParaRPr lang="en-US" altLang="ja-JP" dirty="0"/>
          </a:p>
          <a:p>
            <a:pPr lvl="1"/>
            <a:r>
              <a:rPr lang="en-US" altLang="ja-JP" dirty="0"/>
              <a:t>List of user-stories that were implemented</a:t>
            </a:r>
            <a:br>
              <a:rPr lang="en-US" altLang="ja-JP" dirty="0"/>
            </a:br>
            <a:r>
              <a:rPr lang="ja-JP" altLang="en-US" dirty="0"/>
              <a:t>実現したユーザストーリーのリスト</a:t>
            </a:r>
            <a:endParaRPr lang="en-US" altLang="ja-JP" dirty="0"/>
          </a:p>
          <a:p>
            <a:endParaRPr lang="en-US" altLang="ja-JP" dirty="0"/>
          </a:p>
          <a:p>
            <a:r>
              <a:rPr lang="en-US" altLang="ja-JP" dirty="0"/>
              <a:t>What is your originality and where did you exhibit creativity</a:t>
            </a:r>
            <a:br>
              <a:rPr lang="en-US" altLang="ja-JP" dirty="0"/>
            </a:br>
            <a:r>
              <a:rPr lang="ja-JP" altLang="en-US" dirty="0"/>
              <a:t>独自性はどんなところ、創意工夫したのはどこ</a:t>
            </a:r>
            <a:endParaRPr lang="en-US" altLang="ja-JP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F87CCDD-4FA3-4B75-8B92-91B84DF92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Integrated Exercise for Software II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6B030FF-5FD6-460A-8CFC-4052ABD51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8975-12A7-4C84-BF77-7F7E3A4DD352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FC97372-B21A-4906-9917-4358099F1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2025/2/4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528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F53636-E7D7-4A6B-AF02-88B3129C9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How was the Process </a:t>
            </a:r>
            <a:r>
              <a:rPr lang="ja-JP" altLang="en-US" dirty="0"/>
              <a:t>開発の過程・手順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8E589A1-273B-46EF-981E-6AF03DB28A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ja-JP" dirty="0"/>
              <a:t>How did you select the development environment</a:t>
            </a:r>
            <a:br>
              <a:rPr lang="en-US" altLang="ja-JP" dirty="0"/>
            </a:br>
            <a:r>
              <a:rPr lang="ja-JP" altLang="en-US" dirty="0"/>
              <a:t>選択した開発環境と選択の理由</a:t>
            </a:r>
            <a:endParaRPr lang="en-US" altLang="ja-JP" dirty="0"/>
          </a:p>
          <a:p>
            <a:endParaRPr lang="en-US" altLang="ja-JP" dirty="0"/>
          </a:p>
          <a:p>
            <a:r>
              <a:rPr lang="en-US" altLang="ja-JP" dirty="0"/>
              <a:t>How did you perform analysis, design, and implementation</a:t>
            </a:r>
            <a:br>
              <a:rPr lang="en-US" altLang="ja-JP" dirty="0"/>
            </a:br>
            <a:r>
              <a:rPr lang="ja-JP" altLang="en-US" dirty="0"/>
              <a:t>どのように成果物の検討・設計・開発を進めたか</a:t>
            </a:r>
            <a:br>
              <a:rPr lang="en-US" altLang="ja-JP" dirty="0"/>
            </a:br>
            <a:endParaRPr lang="en-US" altLang="ja-JP" dirty="0"/>
          </a:p>
          <a:p>
            <a:r>
              <a:rPr lang="en-US" altLang="ja-JP" dirty="0"/>
              <a:t>What did you do to improve the product/process</a:t>
            </a:r>
            <a:br>
              <a:rPr lang="en-US" altLang="ja-JP" dirty="0"/>
            </a:br>
            <a:r>
              <a:rPr lang="ja-JP" altLang="en-US" dirty="0"/>
              <a:t>より良い成果物</a:t>
            </a:r>
            <a:r>
              <a:rPr lang="en-US" altLang="ja-JP" dirty="0"/>
              <a:t>/</a:t>
            </a:r>
            <a:r>
              <a:rPr lang="ja-JP" altLang="en-US" dirty="0"/>
              <a:t>開発作業にするためにしたこと</a:t>
            </a:r>
            <a:br>
              <a:rPr lang="en-US" altLang="ja-JP" dirty="0"/>
            </a:br>
            <a:endParaRPr lang="en-US" altLang="ja-JP" dirty="0"/>
          </a:p>
          <a:p>
            <a:pPr lvl="1"/>
            <a:r>
              <a:rPr lang="ja-JP" altLang="en-US" dirty="0"/>
              <a:t>チーム作業を効果的に進めるための工夫</a:t>
            </a:r>
            <a:br>
              <a:rPr lang="en-US" altLang="ja-JP" dirty="0"/>
            </a:br>
            <a:r>
              <a:rPr lang="en-US" altLang="ja-JP" dirty="0"/>
              <a:t>What did you</a:t>
            </a:r>
            <a:r>
              <a:rPr lang="ja-JP" altLang="en-US" dirty="0"/>
              <a:t> </a:t>
            </a:r>
            <a:r>
              <a:rPr lang="en-US" altLang="ja-JP" dirty="0"/>
              <a:t>do</a:t>
            </a:r>
            <a:r>
              <a:rPr lang="ja-JP" altLang="en-US" dirty="0"/>
              <a:t> </a:t>
            </a:r>
            <a:r>
              <a:rPr lang="en-US" altLang="ja-JP" dirty="0"/>
              <a:t>to</a:t>
            </a:r>
            <a:r>
              <a:rPr lang="ja-JP" altLang="en-US" dirty="0"/>
              <a:t> </a:t>
            </a:r>
            <a:r>
              <a:rPr lang="en-US" altLang="ja-JP" dirty="0"/>
              <a:t>perform</a:t>
            </a:r>
            <a:r>
              <a:rPr lang="ja-JP" altLang="en-US" dirty="0"/>
              <a:t> </a:t>
            </a:r>
            <a:r>
              <a:rPr lang="en-US" altLang="ja-JP" dirty="0"/>
              <a:t>effective</a:t>
            </a:r>
            <a:r>
              <a:rPr lang="ja-JP" altLang="en-US" dirty="0"/>
              <a:t> </a:t>
            </a:r>
            <a:r>
              <a:rPr lang="en-US" altLang="ja-JP" dirty="0"/>
              <a:t>team</a:t>
            </a:r>
            <a:r>
              <a:rPr lang="ja-JP" altLang="en-US" dirty="0"/>
              <a:t> </a:t>
            </a:r>
            <a:r>
              <a:rPr lang="en-US" altLang="ja-JP" dirty="0"/>
              <a:t>work</a:t>
            </a:r>
          </a:p>
          <a:p>
            <a:endParaRPr lang="en-US" altLang="ja-JP" dirty="0"/>
          </a:p>
          <a:p>
            <a:r>
              <a:rPr lang="en-US" altLang="ja-JP" dirty="0"/>
              <a:t>Where did you exhibit creativity</a:t>
            </a:r>
            <a:br>
              <a:rPr lang="en-US" altLang="ja-JP" dirty="0"/>
            </a:br>
            <a:r>
              <a:rPr lang="ja-JP" altLang="en-US" dirty="0"/>
              <a:t>創意工夫したのはどこ</a:t>
            </a:r>
            <a:endParaRPr lang="en-US" altLang="ja-JP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F9FDDF9-D9FA-4820-9927-FD7797F90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Integrated Exercise for Software II</a:t>
            </a:r>
            <a:endParaRPr kumimoji="1"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EF7F8AA1-F012-43A8-82C5-9A917B924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8975-12A7-4C84-BF77-7F7E3A4DD352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9" name="日付プレースホルダー 8">
            <a:extLst>
              <a:ext uri="{FF2B5EF4-FFF2-40B4-BE49-F238E27FC236}">
                <a16:creationId xmlns:a16="http://schemas.microsoft.com/office/drawing/2014/main" id="{8E93BEF5-99D7-4A00-BB79-9FD78AD1D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2025/2/4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191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599957-9372-4B53-A7A1-23AED7153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ja-JP" dirty="0"/>
              <a:t>Contributions</a:t>
            </a:r>
            <a:r>
              <a:rPr lang="ja-JP" altLang="en-US" dirty="0"/>
              <a:t> </a:t>
            </a:r>
            <a:r>
              <a:rPr kumimoji="1" lang="ja-JP" altLang="en-US" dirty="0"/>
              <a:t>貢献度</a:t>
            </a:r>
            <a:endParaRPr kumimoji="1" 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4296E2-FD49-4A85-A071-2BD20786E4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551156"/>
          </a:xfrm>
        </p:spPr>
        <p:txBody>
          <a:bodyPr>
            <a:normAutofit fontScale="77500" lnSpcReduction="20000"/>
          </a:bodyPr>
          <a:lstStyle/>
          <a:p>
            <a:r>
              <a:rPr lang="en-US" altLang="ja-JP" dirty="0"/>
              <a:t>The time spent on the project</a:t>
            </a:r>
            <a:br>
              <a:rPr lang="en-US" altLang="ja-JP" dirty="0"/>
            </a:br>
            <a:r>
              <a:rPr kumimoji="1" lang="ja-JP" altLang="en-US" dirty="0"/>
              <a:t>開発にかかった時間の統計</a:t>
            </a:r>
            <a:endParaRPr kumimoji="1" lang="en-US" altLang="ja-JP" dirty="0"/>
          </a:p>
          <a:p>
            <a:endParaRPr kumimoji="1" lang="en-US" altLang="ja-JP" dirty="0"/>
          </a:p>
          <a:p>
            <a:r>
              <a:rPr lang="en-US" altLang="ja-JP" dirty="0"/>
              <a:t>Contributions of each member</a:t>
            </a:r>
            <a:br>
              <a:rPr lang="en-US" altLang="ja-JP" dirty="0"/>
            </a:br>
            <a:r>
              <a:rPr kumimoji="1" lang="ja-JP" altLang="en-US" dirty="0"/>
              <a:t>各メンバーの貢献度を説明してください</a:t>
            </a:r>
            <a:endParaRPr kumimoji="1" lang="en-US" altLang="ja-JP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D90CDE-7F2F-4644-A544-CEE93F06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2025/2/4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8C98A3B-4EAD-41E0-BBED-3570E95BC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Integrated Exercise for Software II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B1A29D-0082-4E61-8CFC-A1127D364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8975-12A7-4C84-BF77-7F7E3A4DD352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9EF0AA8E-09FE-4AF9-9B93-B49A38DB89D6}"/>
              </a:ext>
            </a:extLst>
          </p:cNvPr>
          <p:cNvSpPr txBox="1">
            <a:spLocks/>
          </p:cNvSpPr>
          <p:nvPr/>
        </p:nvSpPr>
        <p:spPr>
          <a:xfrm>
            <a:off x="1325202" y="3744890"/>
            <a:ext cx="2819578" cy="4770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800" dirty="0"/>
              <a:t>Work Efficiency</a:t>
            </a:r>
            <a:r>
              <a:rPr lang="ja-JP" altLang="en-US" sz="1800" dirty="0"/>
              <a:t> </a:t>
            </a:r>
            <a:r>
              <a:rPr lang="en-US" altLang="ja-JP" sz="1800" dirty="0"/>
              <a:t>(example)</a:t>
            </a:r>
            <a:endParaRPr lang="ja-JP" altLang="en-US" sz="1800" dirty="0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44EC44E1-4A8B-4E0E-ABE4-C1280BF58A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325061"/>
              </p:ext>
            </p:extLst>
          </p:nvPr>
        </p:nvGraphicFramePr>
        <p:xfrm>
          <a:off x="1400153" y="4221909"/>
          <a:ext cx="8934136" cy="1883836"/>
        </p:xfrm>
        <a:graphic>
          <a:graphicData uri="http://schemas.openxmlformats.org/drawingml/2006/table">
            <a:tbl>
              <a:tblPr firstRow="1" lastRow="1" bandRow="1">
                <a:tableStyleId>{9D7B26C5-4107-4FEC-AEDC-1716B250A1EF}</a:tableStyleId>
              </a:tblPr>
              <a:tblGrid>
                <a:gridCol w="11167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67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7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67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67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167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167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167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506531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Member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Analysis</a:t>
                      </a:r>
                    </a:p>
                    <a:p>
                      <a:pPr algn="ctr"/>
                      <a:r>
                        <a:rPr kumimoji="1" lang="ja-JP" altLang="en-US" sz="1400" dirty="0"/>
                        <a:t>（</a:t>
                      </a:r>
                      <a:r>
                        <a:rPr kumimoji="1" lang="en-US" altLang="ja-JP" sz="1400" dirty="0"/>
                        <a:t>hours</a:t>
                      </a:r>
                      <a:r>
                        <a:rPr kumimoji="1" lang="ja-JP" altLang="en-US" sz="1400" dirty="0"/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Design</a:t>
                      </a:r>
                    </a:p>
                    <a:p>
                      <a:pPr algn="ctr"/>
                      <a:r>
                        <a:rPr kumimoji="1" lang="ja-JP" altLang="en-US" sz="1400" dirty="0"/>
                        <a:t>（</a:t>
                      </a:r>
                      <a:r>
                        <a:rPr kumimoji="1" lang="en-US" altLang="ja-JP" sz="1400" dirty="0"/>
                        <a:t>hours</a:t>
                      </a:r>
                      <a:r>
                        <a:rPr kumimoji="1" lang="ja-JP" altLang="en-US" sz="1400" dirty="0"/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Coding</a:t>
                      </a:r>
                    </a:p>
                    <a:p>
                      <a:pPr algn="ctr"/>
                      <a:r>
                        <a:rPr kumimoji="1" lang="ja-JP" altLang="en-US" sz="1400" dirty="0"/>
                        <a:t>（</a:t>
                      </a:r>
                      <a:r>
                        <a:rPr kumimoji="1" lang="en-US" altLang="ja-JP" sz="1400" dirty="0"/>
                        <a:t>hours</a:t>
                      </a:r>
                      <a:r>
                        <a:rPr kumimoji="1" lang="ja-JP" altLang="en-US" sz="1400" dirty="0"/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Test</a:t>
                      </a:r>
                    </a:p>
                    <a:p>
                      <a:pPr algn="ctr"/>
                      <a:r>
                        <a:rPr kumimoji="1" lang="ja-JP" altLang="en-US" sz="1400" dirty="0"/>
                        <a:t>（</a:t>
                      </a:r>
                      <a:r>
                        <a:rPr kumimoji="1" lang="en-US" altLang="ja-JP" sz="1400" dirty="0"/>
                        <a:t>hours</a:t>
                      </a:r>
                      <a:r>
                        <a:rPr kumimoji="1" lang="ja-JP" altLang="en-US" sz="1400" dirty="0"/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Total</a:t>
                      </a:r>
                    </a:p>
                    <a:p>
                      <a:pPr algn="ctr"/>
                      <a:r>
                        <a:rPr kumimoji="1" lang="ja-JP" altLang="en-US" sz="1400" dirty="0"/>
                        <a:t>（</a:t>
                      </a:r>
                      <a:r>
                        <a:rPr kumimoji="1" lang="en-US" altLang="ja-JP" sz="1400" dirty="0"/>
                        <a:t>hours</a:t>
                      </a:r>
                      <a:r>
                        <a:rPr kumimoji="1" lang="ja-JP" altLang="en-US" sz="1400" dirty="0"/>
                        <a:t>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LOC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Work Efficiency</a:t>
                      </a:r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141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Taro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110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180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39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70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399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1321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3.31</a:t>
                      </a:r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41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Jiro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102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180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30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382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54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0.14</a:t>
                      </a:r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141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 err="1"/>
                        <a:t>Saburo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100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180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30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70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380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1251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3.29</a:t>
                      </a:r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141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Total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312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540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99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210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1161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2626</a:t>
                      </a:r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dirty="0"/>
                        <a:t>2.26</a:t>
                      </a:r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529A0DB-058B-4130-A94F-AE3796A3E125}"/>
              </a:ext>
            </a:extLst>
          </p:cNvPr>
          <p:cNvSpPr/>
          <p:nvPr/>
        </p:nvSpPr>
        <p:spPr>
          <a:xfrm>
            <a:off x="6447020" y="584020"/>
            <a:ext cx="5269912" cy="3086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Numbers should be based on recorded data </a:t>
            </a:r>
            <a:br>
              <a:rPr lang="en-US" dirty="0"/>
            </a:br>
            <a:r>
              <a:rPr kumimoji="1" lang="ja-JP" altLang="en-US" dirty="0"/>
              <a:t>数値は記録したデータに基づいて報告する </a:t>
            </a:r>
            <a:r>
              <a:rPr lang="en-US" altLang="ja-JP" sz="1400" dirty="0"/>
              <a:t>(Weekly reports, GitHub</a:t>
            </a:r>
            <a:r>
              <a:rPr lang="ja-JP" altLang="en-US" sz="1400" dirty="0"/>
              <a:t> </a:t>
            </a:r>
            <a:r>
              <a:rPr lang="en-US" altLang="ja-JP" sz="1400" dirty="0"/>
              <a:t>status,</a:t>
            </a:r>
            <a:r>
              <a:rPr lang="ja-JP" altLang="en-US" sz="1400" dirty="0"/>
              <a:t> </a:t>
            </a:r>
            <a:r>
              <a:rPr lang="en-US" altLang="ja-JP" sz="1400" dirty="0"/>
              <a:t>etc.)</a:t>
            </a:r>
          </a:p>
          <a:p>
            <a:pPr marL="342900" indent="-342900">
              <a:buFont typeface="+mj-lt"/>
              <a:buAutoNum type="arabicPeriod"/>
            </a:pPr>
            <a:endParaRPr lang="en-US" altLang="ja-JP" dirty="0"/>
          </a:p>
          <a:p>
            <a:pPr marL="342900" indent="-342900">
              <a:buFont typeface="+mj-lt"/>
              <a:buAutoNum type="arabicPeriod"/>
            </a:pPr>
            <a:r>
              <a:rPr lang="en-US" altLang="ja-JP" dirty="0"/>
              <a:t>How to count LOC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altLang="ja-JP" sz="1400" dirty="0"/>
              <a:t>Count lines of source code created/edited by the students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altLang="ja-JP" sz="1400" dirty="0"/>
              <a:t>Include only the sources that have been pushed to master branch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altLang="ja-JP" sz="1400" dirty="0"/>
              <a:t>Exclude files that were automatically generated or part of libraries</a:t>
            </a:r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altLang="ja-JP" sz="1400" dirty="0"/>
              <a:t>Omit comments and empty lines</a:t>
            </a:r>
            <a:endParaRPr lang="en-US" altLang="ja-JP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71ECA4C-E5EC-48EF-90E3-F8963999F7D7}"/>
              </a:ext>
            </a:extLst>
          </p:cNvPr>
          <p:cNvSpPr txBox="1"/>
          <p:nvPr/>
        </p:nvSpPr>
        <p:spPr>
          <a:xfrm>
            <a:off x="7083507" y="3848789"/>
            <a:ext cx="33489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/>
              <a:t>※</a:t>
            </a:r>
            <a:r>
              <a:rPr lang="en-US" sz="1400" dirty="0" err="1"/>
              <a:t>W</a:t>
            </a:r>
            <a:r>
              <a:rPr kumimoji="1" lang="en-US" sz="1400" dirty="0" err="1"/>
              <a:t>ork_Efficiency</a:t>
            </a:r>
            <a:r>
              <a:rPr kumimoji="1" lang="en-US" sz="1400" dirty="0"/>
              <a:t> = LOC/</a:t>
            </a:r>
            <a:r>
              <a:rPr kumimoji="1" lang="en-US" sz="1400" dirty="0" err="1"/>
              <a:t>Total_hours</a:t>
            </a:r>
            <a:endParaRPr kumimoji="1" lang="en-US" sz="1400" dirty="0"/>
          </a:p>
        </p:txBody>
      </p:sp>
    </p:spTree>
    <p:extLst>
      <p:ext uri="{BB962C8B-B14F-4D97-AF65-F5344CB8AC3E}">
        <p14:creationId xmlns:p14="http://schemas.microsoft.com/office/powerpoint/2010/main" val="1891412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48F8E1-504F-4C72-BB2F-14628669A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Learnings </a:t>
            </a:r>
            <a:r>
              <a:rPr lang="ja-JP" altLang="en-US" dirty="0"/>
              <a:t>得た学び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F0DEBF3-B4C9-4432-8360-2B2E1135EA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Learnings (knowledge, skills, experience useful for your future) obtained from this activity</a:t>
            </a:r>
            <a:br>
              <a:rPr lang="en-US" altLang="ja-JP" dirty="0"/>
            </a:br>
            <a:r>
              <a:rPr lang="ja-JP" altLang="en-US" dirty="0"/>
              <a:t>この活動から得た学び（今後活用できる知識・技術・経験）</a:t>
            </a:r>
            <a:br>
              <a:rPr lang="en-US" altLang="ja-JP" dirty="0"/>
            </a:br>
            <a:endParaRPr lang="en-US" altLang="ja-JP" dirty="0"/>
          </a:p>
          <a:p>
            <a:r>
              <a:rPr lang="en-US" altLang="ja-JP" dirty="0"/>
              <a:t>What was unexpected and why</a:t>
            </a:r>
            <a:br>
              <a:rPr lang="en-US" altLang="ja-JP" dirty="0"/>
            </a:br>
            <a:r>
              <a:rPr lang="ja-JP" altLang="en-US" dirty="0"/>
              <a:t>想定と違ったのは何か、その理由は</a:t>
            </a:r>
            <a:br>
              <a:rPr lang="en-US" altLang="ja-JP" dirty="0"/>
            </a:br>
            <a:endParaRPr kumimoji="1" lang="en-US" altLang="ja-JP" dirty="0"/>
          </a:p>
          <a:p>
            <a:r>
              <a:rPr lang="en-US" altLang="ja-JP" dirty="0"/>
              <a:t>Explain with actual episodes and experiences</a:t>
            </a:r>
            <a:br>
              <a:rPr lang="en-US" altLang="ja-JP" dirty="0"/>
            </a:br>
            <a:r>
              <a:rPr kumimoji="1" lang="ja-JP" altLang="en-US" dirty="0"/>
              <a:t>具体的な出来事や体験を交えて説明する</a:t>
            </a:r>
            <a:br>
              <a:rPr kumimoji="1" lang="en-US" altLang="ja-JP" dirty="0"/>
            </a:br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1FABAD88-0FB1-4353-8C69-58B95BC00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Integrated Exercise for Software II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F34BD5-4BD2-412E-9CDE-598010F4B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8975-12A7-4C84-BF77-7F7E3A4DD352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5E7BAFB-79F8-4BB6-9D87-C7852A8BB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2025/2/4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5118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00C3E19-50D1-4DAD-A2E6-3A4150980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dirty="0"/>
              <a:t>Advice on Creating Slides</a:t>
            </a:r>
            <a:br>
              <a:rPr lang="en-US" altLang="ja-JP" dirty="0"/>
            </a:br>
            <a:r>
              <a:rPr kumimoji="1" lang="ja-JP" altLang="en-US" dirty="0"/>
              <a:t>スライド作成のアドバイス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242CDB-7349-44A5-ACF0-B1DE48C67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Use short and simple words/terms</a:t>
            </a:r>
            <a:br>
              <a:rPr lang="en-US" altLang="ja-JP" dirty="0"/>
            </a:br>
            <a:r>
              <a:rPr kumimoji="1" lang="ja-JP" altLang="en-US" dirty="0"/>
              <a:t>できるだけ文章は短く、平易な言葉を使う</a:t>
            </a:r>
            <a:br>
              <a:rPr kumimoji="1" lang="en-US" altLang="ja-JP" dirty="0"/>
            </a:br>
            <a:endParaRPr kumimoji="1" lang="en-US" altLang="ja-JP" dirty="0"/>
          </a:p>
          <a:p>
            <a:r>
              <a:rPr lang="en-US" altLang="ja-JP" dirty="0"/>
              <a:t>Use diagrams and images instead of words</a:t>
            </a:r>
            <a:br>
              <a:rPr lang="en-US" altLang="ja-JP" dirty="0"/>
            </a:br>
            <a:r>
              <a:rPr kumimoji="1" lang="ja-JP" altLang="en-US" dirty="0"/>
              <a:t>できるだけ図や写真を用いる</a:t>
            </a:r>
            <a:br>
              <a:rPr kumimoji="1" lang="en-US" altLang="ja-JP" dirty="0"/>
            </a:br>
            <a:endParaRPr kumimoji="1" lang="en-US" altLang="ja-JP" dirty="0"/>
          </a:p>
          <a:p>
            <a:r>
              <a:rPr lang="en-US" altLang="ja-JP" dirty="0"/>
              <a:t>Highlight important points in each slide</a:t>
            </a:r>
            <a:br>
              <a:rPr lang="en-US" altLang="ja-JP" dirty="0"/>
            </a:br>
            <a:r>
              <a:rPr kumimoji="1" lang="ja-JP" altLang="en-US" dirty="0"/>
              <a:t>各スライドで重要な箇所を強調する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1E4B70-A481-423C-B0AC-3CC1674AF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2025/2/4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94B711-D6CE-4E66-B23F-4A79583D7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Integrated Exercise for Software II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2F6A04-197E-4CFD-A010-7A860DBB1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C8975-12A7-4C84-BF77-7F7E3A4DD352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8261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770</Words>
  <Application>Microsoft Office PowerPoint</Application>
  <PresentationFormat>Widescreen</PresentationFormat>
  <Paragraphs>116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游ゴシック</vt:lpstr>
      <vt:lpstr>游ゴシック Light</vt:lpstr>
      <vt:lpstr>Arial</vt:lpstr>
      <vt:lpstr>Wingdings</vt:lpstr>
      <vt:lpstr>Office テーマ</vt:lpstr>
      <vt:lpstr>Name of system</vt:lpstr>
      <vt:lpstr>Contents 内容</vt:lpstr>
      <vt:lpstr>What is the Product 成果物について</vt:lpstr>
      <vt:lpstr>How was the Process 開発の過程・手順</vt:lpstr>
      <vt:lpstr>Contributions 貢献度</vt:lpstr>
      <vt:lpstr>Learnings 得た学び</vt:lpstr>
      <vt:lpstr>Advice on Creating Slides スライド作成のアドバイス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システムの名前 Name of system</dc:title>
  <dc:creator>吉岡廉太郎</dc:creator>
  <cp:lastModifiedBy>Pierre-Alain Fayolle</cp:lastModifiedBy>
  <cp:revision>15</cp:revision>
  <dcterms:created xsi:type="dcterms:W3CDTF">2018-01-15T07:17:27Z</dcterms:created>
  <dcterms:modified xsi:type="dcterms:W3CDTF">2025-10-01T07:28:30Z</dcterms:modified>
</cp:coreProperties>
</file>